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9" r:id="rId1"/>
  </p:sldMasterIdLst>
  <p:notesMasterIdLst>
    <p:notesMasterId r:id="rId24"/>
  </p:notesMasterIdLst>
  <p:sldIdLst>
    <p:sldId id="256" r:id="rId2"/>
    <p:sldId id="257" r:id="rId3"/>
    <p:sldId id="285" r:id="rId4"/>
    <p:sldId id="274" r:id="rId5"/>
    <p:sldId id="258" r:id="rId6"/>
    <p:sldId id="259" r:id="rId7"/>
    <p:sldId id="273" r:id="rId8"/>
    <p:sldId id="272" r:id="rId9"/>
    <p:sldId id="286" r:id="rId10"/>
    <p:sldId id="262" r:id="rId11"/>
    <p:sldId id="279" r:id="rId12"/>
    <p:sldId id="284" r:id="rId13"/>
    <p:sldId id="283" r:id="rId14"/>
    <p:sldId id="282" r:id="rId15"/>
    <p:sldId id="263" r:id="rId16"/>
    <p:sldId id="278" r:id="rId17"/>
    <p:sldId id="264" r:id="rId18"/>
    <p:sldId id="281" r:id="rId19"/>
    <p:sldId id="265" r:id="rId20"/>
    <p:sldId id="275" r:id="rId21"/>
    <p:sldId id="276" r:id="rId22"/>
    <p:sldId id="277" r:id="rId2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DE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3"/>
  </p:normalViewPr>
  <p:slideViewPr>
    <p:cSldViewPr>
      <p:cViewPr varScale="1">
        <p:scale>
          <a:sx n="90" d="100"/>
          <a:sy n="90" d="100"/>
        </p:scale>
        <p:origin x="174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139097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0213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274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0104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3337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9008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8633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7562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0694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97855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930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1169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8080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369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8404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632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4825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1365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6206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March 22,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421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March 22,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-GB" sz="1300" smtClean="0">
                <a:solidFill>
                  <a:schemeClr val="dk1"/>
                </a:solidFill>
              </a:rPr>
              <a:t>‹#›</a:t>
            </a:fld>
            <a:endParaRPr lang="en-GB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4164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March 22,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-GB" sz="1300" smtClean="0">
                <a:solidFill>
                  <a:schemeClr val="dk1"/>
                </a:solidFill>
              </a:rPr>
              <a:t>‹#›</a:t>
            </a:fld>
            <a:endParaRPr lang="en-GB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945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March 22,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-GB" sz="1300" smtClean="0">
                <a:solidFill>
                  <a:schemeClr val="dk1"/>
                </a:solidFill>
              </a:rPr>
              <a:t>‹#›</a:t>
            </a:fld>
            <a:endParaRPr lang="en-GB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5570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March 22,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-GB" sz="1300" smtClean="0">
                <a:solidFill>
                  <a:schemeClr val="dk1"/>
                </a:solidFill>
              </a:rPr>
              <a:t>‹#›</a:t>
            </a:fld>
            <a:endParaRPr lang="en-GB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10617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2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March 22,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-GB" sz="1300" smtClean="0">
                <a:solidFill>
                  <a:schemeClr val="dk1"/>
                </a:solidFill>
              </a:rPr>
              <a:t>‹#›</a:t>
            </a:fld>
            <a:endParaRPr lang="en-GB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2105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March 22,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-GB" sz="1300" smtClean="0">
                <a:solidFill>
                  <a:schemeClr val="dk1"/>
                </a:solidFill>
              </a:rPr>
              <a:t>‹#›</a:t>
            </a:fld>
            <a:endParaRPr lang="en-GB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56363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March 22,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50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March 22,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83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March 22,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-GB" sz="1300" smtClean="0">
                <a:solidFill>
                  <a:schemeClr val="dk1"/>
                </a:solidFill>
              </a:rPr>
              <a:t>‹#›</a:t>
            </a:fld>
            <a:endParaRPr lang="en-GB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5338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March 22,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-GB" sz="1300" smtClean="0">
                <a:solidFill>
                  <a:schemeClr val="dk1"/>
                </a:solidFill>
              </a:rPr>
              <a:t>‹#›</a:t>
            </a:fld>
            <a:endParaRPr lang="en-GB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9375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March 22,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-GB" sz="1300" smtClean="0">
                <a:solidFill>
                  <a:schemeClr val="dk1"/>
                </a:solidFill>
              </a:rPr>
              <a:t>‹#›</a:t>
            </a:fld>
            <a:endParaRPr lang="en-GB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63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robin@rtwilson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5" Type="http://schemas.openxmlformats.org/officeDocument/2006/relationships/image" Target="../media/image7.png"/><Relationship Id="rId6" Type="http://schemas.microsoft.com/office/2007/relationships/hdphoto" Target="../media/hdphoto2.wdp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/>
        </p:nvSpPr>
        <p:spPr>
          <a:xfrm>
            <a:off x="538350" y="2522000"/>
            <a:ext cx="8067300" cy="181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6200" dirty="0" err="1">
                <a:latin typeface="Consolas"/>
                <a:ea typeface="Consolas"/>
                <a:cs typeface="Consolas"/>
                <a:sym typeface="Consolas"/>
              </a:rPr>
              <a:t>recipy</a:t>
            </a:r>
            <a:endParaRPr lang="en-GB" sz="6200" dirty="0">
              <a:latin typeface="Consolas"/>
              <a:ea typeface="Consolas"/>
              <a:cs typeface="Consolas"/>
              <a:sym typeface="Consolas"/>
            </a:endParaRPr>
          </a:p>
          <a:p>
            <a:pPr algn="ctr" rtl="0">
              <a:spcBef>
                <a:spcPts val="0"/>
              </a:spcBef>
              <a:buNone/>
            </a:pPr>
            <a:r>
              <a:rPr lang="en-GB" sz="2500" dirty="0" smtClean="0">
                <a:latin typeface="Calibri"/>
                <a:ea typeface="Calibri"/>
                <a:cs typeface="Calibri"/>
                <a:sym typeface="Calibri"/>
              </a:rPr>
              <a:t>Effortless provenance </a:t>
            </a:r>
            <a:r>
              <a:rPr lang="en-GB" sz="2500" dirty="0">
                <a:latin typeface="Calibri"/>
                <a:ea typeface="Calibri"/>
                <a:cs typeface="Calibri"/>
                <a:sym typeface="Calibri"/>
              </a:rPr>
              <a:t>tracking in Python</a:t>
            </a:r>
          </a:p>
          <a:p>
            <a:pPr algn="ctr" rtl="0">
              <a:spcBef>
                <a:spcPts val="0"/>
              </a:spcBef>
              <a:buNone/>
            </a:pPr>
            <a:endParaRPr sz="2500" dirty="0">
              <a:latin typeface="Calibri"/>
              <a:ea typeface="Calibri"/>
              <a:cs typeface="Calibri"/>
              <a:sym typeface="Calibri"/>
            </a:endParaRPr>
          </a:p>
          <a:p>
            <a:pPr algn="ctr" rtl="0">
              <a:spcBef>
                <a:spcPts val="0"/>
              </a:spcBef>
              <a:buNone/>
            </a:pPr>
            <a:endParaRPr sz="2500" dirty="0">
              <a:latin typeface="Calibri"/>
              <a:ea typeface="Calibri"/>
              <a:cs typeface="Calibri"/>
              <a:sym typeface="Calibri"/>
            </a:endParaRPr>
          </a:p>
          <a:p>
            <a:pPr algn="ctr" rtl="0">
              <a:spcBef>
                <a:spcPts val="0"/>
              </a:spcBef>
              <a:buNone/>
            </a:pPr>
            <a:endParaRPr sz="2500" dirty="0">
              <a:latin typeface="Calibri"/>
              <a:ea typeface="Calibri"/>
              <a:cs typeface="Calibri"/>
              <a:sym typeface="Calibri"/>
            </a:endParaRPr>
          </a:p>
          <a:p>
            <a:pPr algn="ctr" rtl="0">
              <a:spcBef>
                <a:spcPts val="0"/>
              </a:spcBef>
              <a:buNone/>
            </a:pPr>
            <a:r>
              <a:rPr lang="en-GB" sz="2500" dirty="0">
                <a:latin typeface="Calibri"/>
                <a:ea typeface="Calibri"/>
                <a:cs typeface="Calibri"/>
                <a:sym typeface="Calibri"/>
              </a:rPr>
              <a:t>Robin Wilson</a:t>
            </a:r>
          </a:p>
          <a:p>
            <a:pPr algn="ctr">
              <a:spcBef>
                <a:spcPts val="0"/>
              </a:spcBef>
              <a:buNone/>
            </a:pPr>
            <a:r>
              <a:rPr lang="en-GB" sz="25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robin@rtwilson.com</a:t>
            </a:r>
            <a:r>
              <a:rPr lang="en-GB" sz="2500" dirty="0">
                <a:latin typeface="Calibri"/>
                <a:ea typeface="Calibri"/>
                <a:cs typeface="Calibri"/>
                <a:sym typeface="Calibri"/>
              </a:rPr>
              <a:t>		@</a:t>
            </a:r>
            <a:r>
              <a:rPr lang="en-GB" sz="2500" dirty="0" err="1">
                <a:latin typeface="Calibri"/>
                <a:ea typeface="Calibri"/>
                <a:cs typeface="Calibri"/>
                <a:sym typeface="Calibri"/>
              </a:rPr>
              <a:t>sciremotesense</a:t>
            </a:r>
            <a:endParaRPr lang="en-GB" sz="2500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27584" y="744470"/>
            <a:ext cx="8005588" cy="5349671"/>
            <a:chOff x="752858" y="744469"/>
            <a:chExt cx="10674117" cy="5349671"/>
          </a:xfrm>
        </p:grpSpPr>
        <p:sp>
          <p:nvSpPr>
            <p:cNvPr id="4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5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116632"/>
            <a:ext cx="4464496" cy="28176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import</a:t>
            </a:r>
            <a:r>
              <a:rPr lang="en-GB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recipy</a:t>
            </a:r>
            <a:endParaRPr lang="en-GB" sz="18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import</a:t>
            </a:r>
            <a:r>
              <a:rPr lang="en-GB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pandas </a:t>
            </a:r>
            <a:r>
              <a:rPr lang="en-GB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as</a:t>
            </a:r>
            <a:r>
              <a:rPr lang="en-GB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pd</a:t>
            </a:r>
            <a:endParaRPr lang="en-GB" sz="18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from</a:t>
            </a:r>
            <a:r>
              <a:rPr lang="en-GB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matplotlib</a:t>
            </a:r>
            <a:r>
              <a:rPr lang="en-GB" b="1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.</a:t>
            </a:r>
            <a:r>
              <a:rPr lang="en-GB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pyplot</a:t>
            </a:r>
            <a:r>
              <a:rPr lang="en-GB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import</a:t>
            </a:r>
            <a:r>
              <a:rPr lang="en-GB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*</a:t>
            </a:r>
            <a:endParaRPr lang="en-GB" sz="18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 </a:t>
            </a:r>
            <a:endParaRPr lang="en-GB" sz="18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data </a:t>
            </a:r>
            <a:r>
              <a:rPr lang="en-GB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</a:t>
            </a:r>
            <a:r>
              <a:rPr lang="en-GB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pd</a:t>
            </a:r>
            <a:r>
              <a:rPr lang="en-GB" b="1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.</a:t>
            </a:r>
            <a:r>
              <a:rPr lang="en-GB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read_csv</a:t>
            </a:r>
            <a:r>
              <a:rPr lang="en-GB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</a:t>
            </a:r>
            <a:r>
              <a:rPr lang="en-GB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'data.csv'</a:t>
            </a:r>
            <a:r>
              <a:rPr lang="en-GB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</a:t>
            </a:r>
            <a:endParaRPr lang="en-GB" sz="18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 </a:t>
            </a:r>
            <a:endParaRPr lang="en-GB" sz="18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data</a:t>
            </a:r>
            <a:r>
              <a:rPr lang="en-GB" b="1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.</a:t>
            </a:r>
            <a:r>
              <a:rPr lang="en-GB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plot</a:t>
            </a:r>
            <a:r>
              <a:rPr lang="en-GB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</a:t>
            </a:r>
            <a:r>
              <a:rPr lang="en-GB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x</a:t>
            </a:r>
            <a:r>
              <a:rPr lang="en-GB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'year'</a:t>
            </a:r>
            <a:r>
              <a:rPr lang="en-GB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</a:t>
            </a:r>
            <a:r>
              <a:rPr lang="en-GB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y</a:t>
            </a:r>
            <a:r>
              <a:rPr lang="en-GB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'temperature'</a:t>
            </a:r>
            <a:r>
              <a:rPr lang="en-GB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</a:t>
            </a:r>
            <a:endParaRPr lang="en-GB" sz="18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savefig</a:t>
            </a:r>
            <a:r>
              <a:rPr lang="en-GB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</a:t>
            </a:r>
            <a:r>
              <a:rPr lang="en-GB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'graph.png'</a:t>
            </a:r>
            <a:r>
              <a:rPr lang="en-GB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</a:t>
            </a:r>
            <a:endParaRPr lang="en-GB" sz="18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 </a:t>
            </a:r>
            <a:endParaRPr lang="en-GB" sz="18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data</a:t>
            </a:r>
            <a:r>
              <a:rPr lang="en-GB" b="1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.</a:t>
            </a:r>
            <a:r>
              <a:rPr lang="en-GB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temperature</a:t>
            </a:r>
            <a:r>
              <a:rPr lang="en-GB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</a:t>
            </a:r>
            <a:r>
              <a:rPr lang="en-GB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data</a:t>
            </a:r>
            <a:r>
              <a:rPr lang="en-GB" b="1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.</a:t>
            </a:r>
            <a:r>
              <a:rPr lang="en-GB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temperature</a:t>
            </a:r>
            <a:r>
              <a:rPr lang="en-GB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*</a:t>
            </a:r>
            <a:r>
              <a:rPr lang="en-GB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100</a:t>
            </a:r>
            <a:endParaRPr lang="en-GB" sz="18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data</a:t>
            </a:r>
            <a:r>
              <a:rPr lang="en-GB" b="1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.</a:t>
            </a:r>
            <a:r>
              <a:rPr lang="en-GB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to_csv</a:t>
            </a:r>
            <a:r>
              <a:rPr lang="en-GB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</a:t>
            </a:r>
            <a:r>
              <a:rPr lang="en-GB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'output.csv</a:t>
            </a:r>
            <a:r>
              <a:rPr lang="en-GB" dirty="0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</a:t>
            </a:r>
            <a:endParaRPr lang="en-GB" sz="18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  <p:pic>
        <p:nvPicPr>
          <p:cNvPr id="3074" name="Picture 2" descr="http://www.grace-fp7.eu/sites/default/files/imagecache/Article-popup/article-images/Database_iStock_000020783950XSmall_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46" b="98555" l="9222" r="89914">
                        <a14:backgroundMark x1="47262" y1="91908" x2="54467" y2="92197"/>
                        <a14:backgroundMark x1="25360" y1="86127" x2="29395" y2="88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71836"/>
            <a:ext cx="2246778" cy="2240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79565" y="348130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DB</a:t>
            </a:r>
            <a:endParaRPr lang="en-GB" b="1" dirty="0"/>
          </a:p>
        </p:txBody>
      </p:sp>
      <p:sp>
        <p:nvSpPr>
          <p:cNvPr id="11" name="Right Arrow 10"/>
          <p:cNvSpPr/>
          <p:nvPr/>
        </p:nvSpPr>
        <p:spPr>
          <a:xfrm rot="1098193">
            <a:off x="4044738" y="1615271"/>
            <a:ext cx="2795800" cy="8098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337203" y="853261"/>
            <a:ext cx="3067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‘Monkey Patched’</a:t>
            </a:r>
          </a:p>
          <a:p>
            <a:pPr algn="ctr"/>
            <a:r>
              <a:rPr lang="en-GB" sz="2400" b="1" dirty="0" smtClean="0"/>
              <a:t>Hooks</a:t>
            </a:r>
            <a:endParaRPr lang="en-GB" b="1" dirty="0"/>
          </a:p>
        </p:txBody>
      </p:sp>
      <p:pic>
        <p:nvPicPr>
          <p:cNvPr id="3076" name="Picture 4" descr="http://zeblog.co/wp-content/uploads/2011/06/iTerm_icon_large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91211" l="586" r="9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016" y="4582810"/>
            <a:ext cx="2245843" cy="22458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orum.unity3d.com/attachments/cecdceed69ccd926c010f033a7a98593-window-icon-gui-clip-art-jpg.66171/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640" y="4869160"/>
            <a:ext cx="2043354" cy="16731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ight Arrow 16"/>
          <p:cNvSpPr/>
          <p:nvPr/>
        </p:nvSpPr>
        <p:spPr>
          <a:xfrm rot="8799203">
            <a:off x="4151288" y="3928006"/>
            <a:ext cx="3009524" cy="8098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 rot="5400000">
            <a:off x="7392797" y="3928006"/>
            <a:ext cx="1506884" cy="8098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837109" y="1143575"/>
            <a:ext cx="2328432" cy="259676"/>
          </a:xfrm>
          <a:prstGeom prst="roundRect">
            <a:avLst/>
          </a:prstGeom>
          <a:solidFill>
            <a:srgbClr val="FF000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179512" y="1890355"/>
            <a:ext cx="2016224" cy="259676"/>
          </a:xfrm>
          <a:prstGeom prst="roundRect">
            <a:avLst/>
          </a:prstGeom>
          <a:solidFill>
            <a:srgbClr val="FF000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179512" y="2627918"/>
            <a:ext cx="2520280" cy="259676"/>
          </a:xfrm>
          <a:prstGeom prst="roundRect">
            <a:avLst/>
          </a:prstGeom>
          <a:solidFill>
            <a:srgbClr val="FF000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177420" y="142032"/>
            <a:ext cx="1370244" cy="259676"/>
          </a:xfrm>
          <a:prstGeom prst="roundRect">
            <a:avLst/>
          </a:prstGeom>
          <a:solidFill>
            <a:srgbClr val="FF000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563888" y="48898"/>
            <a:ext cx="306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Set up</a:t>
            </a:r>
            <a:endParaRPr lang="en-GB" b="1" dirty="0"/>
          </a:p>
        </p:txBody>
      </p:sp>
      <p:sp>
        <p:nvSpPr>
          <p:cNvPr id="19" name="Right Arrow 18"/>
          <p:cNvSpPr/>
          <p:nvPr/>
        </p:nvSpPr>
        <p:spPr>
          <a:xfrm>
            <a:off x="1677103" y="68391"/>
            <a:ext cx="2795800" cy="4049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4" grpId="0"/>
      <p:bldP spid="17" grpId="0" animBg="1"/>
      <p:bldP spid="18" grpId="0" animBg="1"/>
      <p:bldP spid="16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9694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/>
              <a:t>Your turn!</a:t>
            </a:r>
          </a:p>
          <a:p>
            <a:pPr algn="ctr"/>
            <a:endParaRPr lang="en-GB" sz="2800" b="1" dirty="0" smtClean="0"/>
          </a:p>
          <a:p>
            <a:r>
              <a:rPr lang="en-GB" sz="36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GB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ip install </a:t>
            </a:r>
            <a:r>
              <a:rPr lang="en-GB" sz="3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recipy</a:t>
            </a:r>
            <a:endParaRPr lang="en-GB" sz="3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GB" sz="5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sz="3600" dirty="0" smtClean="0">
                <a:latin typeface="+mj-lt"/>
                <a:cs typeface="Consolas" panose="020B0609020204030204" pitchFamily="49" charset="0"/>
              </a:rPr>
              <a:t>Add pull requests &amp; issues at</a:t>
            </a:r>
            <a:br>
              <a:rPr lang="en-GB" sz="3600" dirty="0" smtClean="0">
                <a:latin typeface="+mj-lt"/>
                <a:cs typeface="Consolas" panose="020B0609020204030204" pitchFamily="49" charset="0"/>
              </a:rPr>
            </a:br>
            <a:r>
              <a:rPr lang="en-GB" sz="3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github.com</a:t>
            </a:r>
            <a:r>
              <a:rPr lang="en-GB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GB" sz="3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recipy</a:t>
            </a:r>
            <a:r>
              <a:rPr lang="en-GB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GB" sz="3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recipy</a:t>
            </a:r>
            <a:r>
              <a:rPr lang="en-GB" sz="3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</a:p>
          <a:p>
            <a:endParaRPr lang="en-GB" sz="3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GB" sz="3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sz="3600" dirty="0" smtClean="0">
                <a:latin typeface="+mj-lt"/>
                <a:cs typeface="Consolas" panose="020B0609020204030204" pitchFamily="49" charset="0"/>
              </a:rPr>
              <a:t>Contribute? (code….or money</a:t>
            </a:r>
            <a:r>
              <a:rPr lang="en-GB" sz="3600" dirty="0" smtClean="0">
                <a:latin typeface="+mj-lt"/>
                <a:cs typeface="Consolas" panose="020B0609020204030204" pitchFamily="49" charset="0"/>
              </a:rPr>
              <a:t>!)</a:t>
            </a:r>
          </a:p>
          <a:p>
            <a:endParaRPr lang="en-GB" sz="3600" dirty="0">
              <a:latin typeface="+mj-lt"/>
              <a:cs typeface="Consolas" panose="020B0609020204030204" pitchFamily="49" charset="0"/>
            </a:endParaRPr>
          </a:p>
          <a:p>
            <a:r>
              <a:rPr lang="en-GB" sz="3600" dirty="0" smtClean="0">
                <a:latin typeface="+mj-lt"/>
                <a:cs typeface="Consolas" panose="020B0609020204030204" pitchFamily="49" charset="0"/>
              </a:rPr>
              <a:t>Fill </a:t>
            </a:r>
            <a:r>
              <a:rPr lang="en-GB" sz="3600" dirty="0">
                <a:latin typeface="+mj-lt"/>
                <a:cs typeface="Consolas" panose="020B0609020204030204" pitchFamily="49" charset="0"/>
              </a:rPr>
              <a:t>in survey: </a:t>
            </a:r>
            <a:r>
              <a:rPr lang="en-GB" sz="2000" dirty="0">
                <a:latin typeface="+mj-lt"/>
                <a:cs typeface="Consolas" panose="020B0609020204030204" pitchFamily="49" charset="0"/>
              </a:rPr>
              <a:t>https://</a:t>
            </a:r>
            <a:r>
              <a:rPr lang="en-GB" sz="2000" dirty="0" err="1">
                <a:latin typeface="+mj-lt"/>
                <a:cs typeface="Consolas" panose="020B0609020204030204" pitchFamily="49" charset="0"/>
              </a:rPr>
              <a:t>raquelalegre.typeform.com</a:t>
            </a:r>
            <a:r>
              <a:rPr lang="en-GB" sz="2000" dirty="0">
                <a:latin typeface="+mj-lt"/>
                <a:cs typeface="Consolas" panose="020B0609020204030204" pitchFamily="49" charset="0"/>
              </a:rPr>
              <a:t>/to/H7wQKZ</a:t>
            </a:r>
            <a:endParaRPr lang="en-GB" sz="2000" dirty="0">
              <a:latin typeface="+mj-lt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86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8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wondrous.com/wp-content/uploads/2015/04/funny-images-of-monk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159" y="0"/>
            <a:ext cx="4096841" cy="33281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88640"/>
            <a:ext cx="4932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‘Monkey Patching’</a:t>
            </a:r>
            <a:endParaRPr lang="en-GB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079319"/>
            <a:ext cx="49320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 </a:t>
            </a:r>
            <a:r>
              <a:rPr lang="en-GB" sz="3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on_save</a:t>
            </a:r>
            <a:r>
              <a:rPr lang="en-GB" sz="3200" dirty="0" smtClean="0"/>
              <a:t> hooks</a:t>
            </a:r>
          </a:p>
          <a:p>
            <a:endParaRPr lang="en-GB" sz="3200" dirty="0"/>
          </a:p>
          <a:p>
            <a:r>
              <a:rPr lang="en-GB" sz="3200" dirty="0" smtClean="0"/>
              <a:t>So, change code</a:t>
            </a:r>
          </a:p>
          <a:p>
            <a:r>
              <a:rPr lang="en-GB" sz="3200" b="1" dirty="0" smtClean="0"/>
              <a:t>at runtime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576" y="3197875"/>
            <a:ext cx="91450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GB" sz="2400" dirty="0" smtClean="0"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err="1">
                <a:solidFill>
                  <a:srgbClr val="FF00FF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wrapped_read_csv</a:t>
            </a:r>
            <a:r>
              <a:rPr lang="en-GB" sz="2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(*</a:t>
            </a:r>
            <a:r>
              <a:rPr lang="en-GB" sz="2400" dirty="0" err="1"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GB" sz="2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  <a:endParaRPr lang="en-GB" sz="2400" dirty="0">
              <a:highlight>
                <a:srgbClr val="FFFFFF"/>
              </a:highligh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sz="2400" dirty="0"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sz="2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GB" sz="2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'You called </a:t>
            </a:r>
            <a:r>
              <a:rPr lang="en-GB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read_csv</a:t>
            </a:r>
            <a:r>
              <a:rPr lang="en-GB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!'</a:t>
            </a:r>
            <a:r>
              <a:rPr lang="en-GB" sz="2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GB" sz="2400" dirty="0">
              <a:highlight>
                <a:srgbClr val="FFFFFF"/>
              </a:highligh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sz="2400" dirty="0"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sz="2400" dirty="0" err="1"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pd</a:t>
            </a:r>
            <a:r>
              <a:rPr lang="en-GB" sz="2400" b="1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GB" sz="2400" dirty="0" err="1"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read_csv</a:t>
            </a:r>
            <a:r>
              <a:rPr lang="en-GB" sz="2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(*</a:t>
            </a:r>
            <a:r>
              <a:rPr lang="en-GB" sz="2400" dirty="0" err="1"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GB" sz="2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GB" sz="2400" dirty="0">
              <a:highlight>
                <a:srgbClr val="FFFFFF"/>
              </a:highligh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sz="2400" dirty="0"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r>
              <a:rPr lang="en-GB" sz="2400" dirty="0" err="1"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pd</a:t>
            </a:r>
            <a:r>
              <a:rPr lang="en-GB" sz="2400" b="1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GB" sz="2400" dirty="0" err="1"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read_csv</a:t>
            </a:r>
            <a:r>
              <a:rPr lang="en-GB" sz="2400" dirty="0"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GB" sz="2400" dirty="0"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400" dirty="0" err="1" smtClean="0"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wrapped_read_csv</a:t>
            </a:r>
            <a:endParaRPr lang="en-GB" sz="2400" dirty="0" smtClean="0">
              <a:highlight>
                <a:srgbClr val="FFFFFF"/>
              </a:highligh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GB" sz="2400" dirty="0">
              <a:highlight>
                <a:srgbClr val="FFFFFF"/>
              </a:highligh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GB" sz="2400" dirty="0" smtClean="0">
              <a:highlight>
                <a:srgbClr val="FFFFFF"/>
              </a:highligh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GB" sz="2400" dirty="0">
              <a:highlight>
                <a:srgbClr val="FFFFFF"/>
              </a:highligh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patch_function</a:t>
            </a:r>
            <a:r>
              <a:rPr lang="en-GB" sz="2400" dirty="0">
                <a:latin typeface="Consolas" panose="020B0609020204030204" pitchFamily="49" charset="0"/>
                <a:cs typeface="Consolas" panose="020B0609020204030204" pitchFamily="49" charset="0"/>
              </a:rPr>
              <a:t>(mod, f, </a:t>
            </a:r>
            <a:r>
              <a:rPr lang="en-GB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wrapper_function</a:t>
            </a:r>
            <a:r>
              <a:rPr lang="en-GB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GB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15616" y="5157192"/>
            <a:ext cx="2376264" cy="1008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483768" y="5157192"/>
            <a:ext cx="1656184" cy="1008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32040" y="5157192"/>
            <a:ext cx="864096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46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inydb.readthedocs.org/en/latest/_static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67" y="4509120"/>
            <a:ext cx="4114800" cy="1133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s://www.mongodb.org/static/images/mongodb-logo-lar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6" descr="http://insidebigdata.com/wp-content/uploads/2014/04/mongodb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095625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88640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NoSQL Database</a:t>
            </a:r>
            <a:endParaRPr lang="en-GB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19811" y="1628800"/>
            <a:ext cx="3999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Client-Server</a:t>
            </a:r>
          </a:p>
          <a:p>
            <a:r>
              <a:rPr lang="en-GB" sz="2400" dirty="0" smtClean="0"/>
              <a:t>Separate installation</a:t>
            </a:r>
            <a:endParaRPr lang="en-GB" sz="2400" dirty="0"/>
          </a:p>
          <a:p>
            <a:r>
              <a:rPr lang="en-GB" sz="2400" dirty="0" smtClean="0"/>
              <a:t>Can be remote</a:t>
            </a:r>
          </a:p>
          <a:p>
            <a:r>
              <a:rPr lang="en-GB" sz="2400" dirty="0" smtClean="0"/>
              <a:t>Scalable?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19811" y="4291028"/>
            <a:ext cx="3999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Pure Python</a:t>
            </a:r>
          </a:p>
          <a:p>
            <a:r>
              <a:rPr lang="en-GB" sz="2400" dirty="0" smtClean="0"/>
              <a:t>No install needed!</a:t>
            </a:r>
          </a:p>
          <a:p>
            <a:r>
              <a:rPr lang="en-GB" sz="2400" dirty="0" smtClean="0"/>
              <a:t>JSON-based</a:t>
            </a:r>
          </a:p>
          <a:p>
            <a:r>
              <a:rPr lang="en-GB" sz="2400" dirty="0" smtClean="0"/>
              <a:t>Scalability?</a:t>
            </a:r>
          </a:p>
        </p:txBody>
      </p:sp>
    </p:spTree>
    <p:extLst>
      <p:ext uri="{BB962C8B-B14F-4D97-AF65-F5344CB8AC3E}">
        <p14:creationId xmlns:p14="http://schemas.microsoft.com/office/powerpoint/2010/main" val="316884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"/>
          <p:cNvSpPr txBox="1"/>
          <p:nvPr/>
        </p:nvSpPr>
        <p:spPr>
          <a:xfrm>
            <a:off x="107504" y="116632"/>
            <a:ext cx="8928991" cy="181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5800" dirty="0" err="1"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lang="en-GB" sz="5800" dirty="0" err="1" smtClean="0">
                <a:latin typeface="Consolas"/>
                <a:ea typeface="Consolas"/>
                <a:cs typeface="Consolas"/>
                <a:sym typeface="Consolas"/>
              </a:rPr>
              <a:t>ys.meta_path</a:t>
            </a:r>
            <a:r>
              <a:rPr lang="en-GB" sz="5800" dirty="0" smtClean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5800" dirty="0" smtClean="0">
                <a:latin typeface="+mn-lt"/>
                <a:ea typeface="Consolas"/>
                <a:cs typeface="Consolas"/>
                <a:sym typeface="Consolas"/>
              </a:rPr>
              <a:t>is magic!</a:t>
            </a:r>
            <a:endParaRPr lang="en-GB" sz="5800" dirty="0">
              <a:latin typeface="+mn-lt"/>
              <a:ea typeface="Consolas"/>
              <a:cs typeface="Consolas"/>
              <a:sym typeface="Consola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3" y="1844824"/>
            <a:ext cx="89289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1. Find module</a:t>
            </a:r>
          </a:p>
          <a:p>
            <a:r>
              <a:rPr lang="en-GB" sz="3200" dirty="0"/>
              <a:t>	</a:t>
            </a:r>
            <a:endParaRPr lang="en-GB" sz="3200" dirty="0" smtClean="0"/>
          </a:p>
          <a:p>
            <a:r>
              <a:rPr lang="en-GB" sz="3200" i="1" dirty="0" smtClean="0"/>
              <a:t>	Search file system</a:t>
            </a:r>
          </a:p>
          <a:p>
            <a:r>
              <a:rPr lang="en-GB" sz="3200" dirty="0"/>
              <a:t>	</a:t>
            </a:r>
            <a:endParaRPr lang="en-GB" sz="3200" dirty="0" smtClean="0"/>
          </a:p>
          <a:p>
            <a:r>
              <a:rPr lang="en-GB" sz="3200" dirty="0" smtClean="0"/>
              <a:t>2. Load module</a:t>
            </a:r>
          </a:p>
          <a:p>
            <a:endParaRPr lang="en-GB" sz="3200" dirty="0"/>
          </a:p>
          <a:p>
            <a:r>
              <a:rPr lang="en-GB" sz="3200" i="1" dirty="0" smtClean="0"/>
              <a:t>	Load as standard Python module</a:t>
            </a:r>
            <a:endParaRPr lang="en-GB" sz="3200" i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"/>
          <p:cNvSpPr txBox="1"/>
          <p:nvPr/>
        </p:nvSpPr>
        <p:spPr>
          <a:xfrm>
            <a:off x="107504" y="116632"/>
            <a:ext cx="8928991" cy="181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5800" dirty="0" err="1"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lang="en-GB" sz="5800" dirty="0" err="1" smtClean="0">
                <a:latin typeface="Consolas"/>
                <a:ea typeface="Consolas"/>
                <a:cs typeface="Consolas"/>
                <a:sym typeface="Consolas"/>
              </a:rPr>
              <a:t>ys.meta_path</a:t>
            </a:r>
            <a:r>
              <a:rPr lang="en-GB" sz="5800" dirty="0" smtClean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5800" dirty="0" smtClean="0">
                <a:latin typeface="+mn-lt"/>
                <a:ea typeface="Consolas"/>
                <a:cs typeface="Consolas"/>
                <a:sym typeface="Consolas"/>
              </a:rPr>
              <a:t>is magic!</a:t>
            </a:r>
            <a:endParaRPr lang="en-GB" sz="5800" dirty="0">
              <a:latin typeface="+mn-lt"/>
              <a:ea typeface="Consolas"/>
              <a:cs typeface="Consolas"/>
              <a:sym typeface="Consola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3" y="1844824"/>
            <a:ext cx="89289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1. Find module</a:t>
            </a:r>
          </a:p>
          <a:p>
            <a:r>
              <a:rPr lang="en-GB" sz="3200" dirty="0"/>
              <a:t>	</a:t>
            </a:r>
            <a:endParaRPr lang="en-GB" sz="3200" dirty="0" smtClean="0"/>
          </a:p>
          <a:p>
            <a:r>
              <a:rPr lang="en-GB" sz="3200" i="1" dirty="0" smtClean="0"/>
              <a:t>	</a:t>
            </a:r>
            <a:r>
              <a:rPr lang="en-GB" sz="3200" i="1" strike="sngStrike" dirty="0" smtClean="0"/>
              <a:t>Search file system</a:t>
            </a:r>
            <a:br>
              <a:rPr lang="en-GB" sz="3200" i="1" strike="sngStrike" dirty="0" smtClean="0"/>
            </a:br>
            <a:r>
              <a:rPr lang="en-GB" sz="3200" i="1" dirty="0" smtClean="0"/>
              <a:t>	</a:t>
            </a:r>
            <a:r>
              <a:rPr lang="en-GB" sz="3200" i="1" dirty="0" smtClean="0">
                <a:solidFill>
                  <a:srgbClr val="FF0000"/>
                </a:solidFill>
              </a:rPr>
              <a:t>Only work with </a:t>
            </a:r>
            <a:r>
              <a:rPr lang="en-GB" sz="3200" b="1" i="1" dirty="0" smtClean="0">
                <a:solidFill>
                  <a:srgbClr val="FF0000"/>
                </a:solidFill>
              </a:rPr>
              <a:t>one</a:t>
            </a:r>
            <a:r>
              <a:rPr lang="en-GB" sz="3200" i="1" dirty="0" smtClean="0">
                <a:solidFill>
                  <a:srgbClr val="FF0000"/>
                </a:solidFill>
              </a:rPr>
              <a:t> module</a:t>
            </a:r>
            <a:endParaRPr lang="en-GB" sz="3200" i="1" strike="sngStrike" dirty="0" smtClean="0">
              <a:solidFill>
                <a:srgbClr val="FF0000"/>
              </a:solidFill>
            </a:endParaRPr>
          </a:p>
          <a:p>
            <a:r>
              <a:rPr lang="en-GB" sz="3200" dirty="0"/>
              <a:t>	</a:t>
            </a:r>
            <a:endParaRPr lang="en-GB" sz="3200" dirty="0" smtClean="0"/>
          </a:p>
          <a:p>
            <a:r>
              <a:rPr lang="en-GB" sz="3200" dirty="0" smtClean="0"/>
              <a:t>2. Load module</a:t>
            </a:r>
          </a:p>
          <a:p>
            <a:endParaRPr lang="en-GB" sz="3200" dirty="0"/>
          </a:p>
          <a:p>
            <a:r>
              <a:rPr lang="en-GB" sz="3200" i="1" dirty="0" smtClean="0"/>
              <a:t>	Load as standard Python module</a:t>
            </a:r>
          </a:p>
          <a:p>
            <a:r>
              <a:rPr lang="en-GB" sz="3200" i="1" dirty="0">
                <a:solidFill>
                  <a:srgbClr val="FF0000"/>
                </a:solidFill>
              </a:rPr>
              <a:t>	</a:t>
            </a:r>
            <a:r>
              <a:rPr lang="en-GB" sz="3200" b="1" i="1" dirty="0" smtClean="0">
                <a:solidFill>
                  <a:srgbClr val="FF0000"/>
                </a:solidFill>
              </a:rPr>
              <a:t>AND</a:t>
            </a:r>
            <a:r>
              <a:rPr lang="en-GB" sz="3200" i="1" dirty="0" smtClean="0">
                <a:solidFill>
                  <a:srgbClr val="FF0000"/>
                </a:solidFill>
              </a:rPr>
              <a:t> patch functions to use wrapper</a:t>
            </a:r>
            <a:endParaRPr lang="en-GB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17909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43808" y="476672"/>
            <a:ext cx="3240360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 smtClean="0"/>
              <a:t>PatchImporter</a:t>
            </a:r>
            <a:endParaRPr lang="en-GB" sz="32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2843808" y="2564904"/>
            <a:ext cx="3240360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 smtClean="0"/>
              <a:t>PatchSimple</a:t>
            </a:r>
            <a:endParaRPr lang="en-GB" sz="3200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395536" y="5085184"/>
            <a:ext cx="2232248" cy="8640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 smtClean="0"/>
              <a:t>PatchPandas</a:t>
            </a:r>
            <a:endParaRPr lang="en-GB" sz="2800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2987824" y="5085184"/>
            <a:ext cx="2218928" cy="8640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 smtClean="0"/>
              <a:t>PatchNumpy</a:t>
            </a:r>
            <a:endParaRPr lang="en-GB" sz="2800" dirty="0" smtClean="0"/>
          </a:p>
        </p:txBody>
      </p:sp>
      <p:cxnSp>
        <p:nvCxnSpPr>
          <p:cNvPr id="7" name="Straight Arrow Connector 6"/>
          <p:cNvCxnSpPr>
            <a:stCxn id="5" idx="0"/>
            <a:endCxn id="4" idx="2"/>
          </p:cNvCxnSpPr>
          <p:nvPr/>
        </p:nvCxnSpPr>
        <p:spPr>
          <a:xfrm flipV="1">
            <a:off x="1511660" y="3933056"/>
            <a:ext cx="2952328" cy="11521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0"/>
            <a:endCxn id="4" idx="2"/>
          </p:cNvCxnSpPr>
          <p:nvPr/>
        </p:nvCxnSpPr>
        <p:spPr>
          <a:xfrm flipV="1">
            <a:off x="4097288" y="3933056"/>
            <a:ext cx="366700" cy="11521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0"/>
            <a:endCxn id="2" idx="2"/>
          </p:cNvCxnSpPr>
          <p:nvPr/>
        </p:nvCxnSpPr>
        <p:spPr>
          <a:xfrm flipV="1">
            <a:off x="4463988" y="1844824"/>
            <a:ext cx="0" cy="7200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652120" y="5085184"/>
            <a:ext cx="2218928" cy="8640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 smtClean="0"/>
              <a:t>PatchMPL</a:t>
            </a:r>
            <a:endParaRPr lang="en-GB" sz="2800" dirty="0" smtClean="0"/>
          </a:p>
        </p:txBody>
      </p:sp>
      <p:cxnSp>
        <p:nvCxnSpPr>
          <p:cNvPr id="14" name="Straight Arrow Connector 13"/>
          <p:cNvCxnSpPr>
            <a:stCxn id="13" idx="0"/>
            <a:endCxn id="4" idx="2"/>
          </p:cNvCxnSpPr>
          <p:nvPr/>
        </p:nvCxnSpPr>
        <p:spPr>
          <a:xfrm flipH="1" flipV="1">
            <a:off x="4463988" y="3933056"/>
            <a:ext cx="2297596" cy="11521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2174" y="948790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C00000"/>
                </a:solidFill>
              </a:rPr>
              <a:t>Crazy magic!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2174" y="3048925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C00000"/>
                </a:solidFill>
              </a:rPr>
              <a:t>Simplification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843808" y="476672"/>
            <a:ext cx="3240360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 smtClean="0"/>
              <a:t>PatchImporter</a:t>
            </a:r>
            <a:endParaRPr lang="en-GB" sz="3200" dirty="0" smtClean="0"/>
          </a:p>
        </p:txBody>
      </p:sp>
      <p:sp>
        <p:nvSpPr>
          <p:cNvPr id="23" name="Rounded Rectangle 22"/>
          <p:cNvSpPr/>
          <p:nvPr/>
        </p:nvSpPr>
        <p:spPr>
          <a:xfrm>
            <a:off x="2843808" y="2564904"/>
            <a:ext cx="3240360" cy="1368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 smtClean="0"/>
              <a:t>PatchSimple</a:t>
            </a:r>
            <a:endParaRPr lang="en-GB" sz="3200" dirty="0" smtClean="0"/>
          </a:p>
        </p:txBody>
      </p:sp>
      <p:sp>
        <p:nvSpPr>
          <p:cNvPr id="24" name="Rounded Rectangle 23"/>
          <p:cNvSpPr/>
          <p:nvPr/>
        </p:nvSpPr>
        <p:spPr>
          <a:xfrm>
            <a:off x="395536" y="5085184"/>
            <a:ext cx="2232248" cy="8640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 smtClean="0"/>
              <a:t>PatchPandas</a:t>
            </a:r>
            <a:endParaRPr lang="en-GB" sz="2800" dirty="0" smtClean="0"/>
          </a:p>
        </p:txBody>
      </p:sp>
      <p:sp>
        <p:nvSpPr>
          <p:cNvPr id="25" name="Rounded Rectangle 24"/>
          <p:cNvSpPr/>
          <p:nvPr/>
        </p:nvSpPr>
        <p:spPr>
          <a:xfrm>
            <a:off x="2987824" y="5085184"/>
            <a:ext cx="2218928" cy="8640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 smtClean="0"/>
              <a:t>PatchNumpy</a:t>
            </a:r>
            <a:endParaRPr lang="en-GB" sz="2800" dirty="0" smtClean="0"/>
          </a:p>
        </p:txBody>
      </p:sp>
      <p:cxnSp>
        <p:nvCxnSpPr>
          <p:cNvPr id="26" name="Straight Arrow Connector 25"/>
          <p:cNvCxnSpPr>
            <a:stCxn id="24" idx="0"/>
            <a:endCxn id="23" idx="2"/>
          </p:cNvCxnSpPr>
          <p:nvPr/>
        </p:nvCxnSpPr>
        <p:spPr>
          <a:xfrm flipV="1">
            <a:off x="1511660" y="3933056"/>
            <a:ext cx="2952328" cy="11521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5" idx="0"/>
            <a:endCxn id="23" idx="2"/>
          </p:cNvCxnSpPr>
          <p:nvPr/>
        </p:nvCxnSpPr>
        <p:spPr>
          <a:xfrm flipV="1">
            <a:off x="4097288" y="3933056"/>
            <a:ext cx="366700" cy="11521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3" idx="0"/>
            <a:endCxn id="22" idx="2"/>
          </p:cNvCxnSpPr>
          <p:nvPr/>
        </p:nvCxnSpPr>
        <p:spPr>
          <a:xfrm flipV="1">
            <a:off x="4463988" y="1844824"/>
            <a:ext cx="0" cy="7200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5652120" y="5085184"/>
            <a:ext cx="2218928" cy="8640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 smtClean="0"/>
              <a:t>PatchMPL</a:t>
            </a:r>
            <a:endParaRPr lang="en-GB" sz="2800" dirty="0" smtClean="0"/>
          </a:p>
        </p:txBody>
      </p:sp>
      <p:cxnSp>
        <p:nvCxnSpPr>
          <p:cNvPr id="30" name="Straight Arrow Connector 29"/>
          <p:cNvCxnSpPr>
            <a:stCxn id="29" idx="0"/>
            <a:endCxn id="23" idx="2"/>
          </p:cNvCxnSpPr>
          <p:nvPr/>
        </p:nvCxnSpPr>
        <p:spPr>
          <a:xfrm flipH="1" flipV="1">
            <a:off x="4463988" y="3933056"/>
            <a:ext cx="2297596" cy="11521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34188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508" y="1259175"/>
            <a:ext cx="8856984" cy="43396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0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class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b="1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PatchNumpy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</a:t>
            </a:r>
            <a:r>
              <a:rPr lang="en-GB" sz="20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PatchSimple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):</a:t>
            </a:r>
            <a:endParaRPr lang="en-GB" sz="28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   </a:t>
            </a:r>
            <a:r>
              <a:rPr lang="en-GB" sz="20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modulename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numpy</a:t>
            </a: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endParaRPr lang="en-GB" sz="28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 </a:t>
            </a:r>
            <a:endParaRPr lang="en-GB" sz="28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   </a:t>
            </a:r>
            <a:r>
              <a:rPr lang="en-GB" sz="20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input_functions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[</a:t>
            </a: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genfromtxt</a:t>
            </a: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loadtxt</a:t>
            </a:r>
            <a:r>
              <a:rPr lang="en-GB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0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</a:t>
            </a:r>
            <a:endParaRPr lang="en-GB" sz="2000" dirty="0" smtClean="0">
              <a:highlight>
                <a:srgbClr val="FFFFFF"/>
              </a:highlight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</a:t>
            </a:r>
            <a:r>
              <a:rPr lang="en-GB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		'load</a:t>
            </a: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fromfile</a:t>
            </a: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]</a:t>
            </a:r>
            <a:endParaRPr lang="en-GB" sz="28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   </a:t>
            </a:r>
            <a:r>
              <a:rPr lang="en-GB" sz="20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output_functions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[</a:t>
            </a: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'save'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savez</a:t>
            </a:r>
            <a:r>
              <a:rPr lang="en-GB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0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</a:t>
            </a:r>
            <a:endParaRPr lang="en-GB" sz="2000" dirty="0" smtClean="0">
              <a:highlight>
                <a:srgbClr val="FFFFFF"/>
              </a:highlight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</a:t>
            </a:r>
            <a:r>
              <a:rPr lang="en-GB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		'</a:t>
            </a:r>
            <a:r>
              <a:rPr lang="en-GB" sz="2000" dirty="0" err="1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savez_compressed</a:t>
            </a: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savetxt</a:t>
            </a: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]</a:t>
            </a:r>
            <a:endParaRPr lang="en-GB" sz="28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 </a:t>
            </a:r>
            <a:endParaRPr lang="en-GB" sz="28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   </a:t>
            </a:r>
            <a:r>
              <a:rPr lang="en-GB" sz="20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input_wrapper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create_wrapper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</a:t>
            </a:r>
            <a:r>
              <a:rPr lang="en-GB" sz="20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log_input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0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dirty="0" smtClean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				</a:t>
            </a:r>
            <a:r>
              <a:rPr lang="en-GB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000" dirty="0" err="1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numpy</a:t>
            </a: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</a:t>
            </a:r>
            <a:endParaRPr lang="en-GB" sz="28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   </a:t>
            </a:r>
            <a:r>
              <a:rPr lang="en-GB" sz="20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output_wrapper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create_wrapper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</a:t>
            </a:r>
            <a:r>
              <a:rPr lang="en-GB" sz="20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log_output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0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dirty="0" smtClean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				</a:t>
            </a:r>
            <a:r>
              <a:rPr lang="en-GB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000" dirty="0" err="1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numpy</a:t>
            </a: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</a:t>
            </a:r>
            <a:endParaRPr lang="en-GB" sz="2800" dirty="0">
              <a:effectLst/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55576" y="1657375"/>
            <a:ext cx="2880320" cy="360040"/>
          </a:xfrm>
          <a:prstGeom prst="roundRect">
            <a:avLst/>
          </a:prstGeom>
          <a:solidFill>
            <a:srgbClr val="FF000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Code\test-recipy\newpl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4" y="121323"/>
            <a:ext cx="8820472" cy="66153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en/6/6a/Nobel_med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840" y="106590"/>
            <a:ext cx="3173396" cy="3173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-1035496"/>
            <a:ext cx="3419526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1300" b="1" dirty="0">
                <a:solidFill>
                  <a:srgbClr val="C00000"/>
                </a:solidFill>
              </a:rPr>
              <a:t>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508" y="1259175"/>
            <a:ext cx="8856984" cy="43396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0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class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b="1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PatchNumpy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</a:t>
            </a:r>
            <a:r>
              <a:rPr lang="en-GB" sz="20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PatchSimple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):</a:t>
            </a:r>
            <a:endParaRPr lang="en-GB" sz="28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   </a:t>
            </a:r>
            <a:r>
              <a:rPr lang="en-GB" sz="20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modulename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numpy</a:t>
            </a: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endParaRPr lang="en-GB" sz="28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 </a:t>
            </a:r>
            <a:endParaRPr lang="en-GB" sz="28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   </a:t>
            </a:r>
            <a:r>
              <a:rPr lang="en-GB" sz="20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input_functions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[</a:t>
            </a: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genfromtxt</a:t>
            </a: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loadtxt</a:t>
            </a:r>
            <a:r>
              <a:rPr lang="en-GB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0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</a:t>
            </a:r>
            <a:endParaRPr lang="en-GB" sz="2000" dirty="0" smtClean="0">
              <a:highlight>
                <a:srgbClr val="FFFFFF"/>
              </a:highlight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</a:t>
            </a:r>
            <a:r>
              <a:rPr lang="en-GB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		'load</a:t>
            </a: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fromfile</a:t>
            </a: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]</a:t>
            </a:r>
            <a:endParaRPr lang="en-GB" sz="28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   </a:t>
            </a:r>
            <a:r>
              <a:rPr lang="en-GB" sz="20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output_functions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[</a:t>
            </a: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'save'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savez</a:t>
            </a:r>
            <a:r>
              <a:rPr lang="en-GB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0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</a:t>
            </a:r>
            <a:endParaRPr lang="en-GB" sz="2000" dirty="0" smtClean="0">
              <a:highlight>
                <a:srgbClr val="FFFFFF"/>
              </a:highlight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</a:t>
            </a:r>
            <a:r>
              <a:rPr lang="en-GB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		'</a:t>
            </a:r>
            <a:r>
              <a:rPr lang="en-GB" sz="2000" dirty="0" err="1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savez_compressed</a:t>
            </a: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savetxt</a:t>
            </a: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]</a:t>
            </a:r>
            <a:endParaRPr lang="en-GB" sz="28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 </a:t>
            </a:r>
            <a:endParaRPr lang="en-GB" sz="28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   </a:t>
            </a:r>
            <a:r>
              <a:rPr lang="en-GB" sz="20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input_wrapper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create_wrapper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</a:t>
            </a:r>
            <a:r>
              <a:rPr lang="en-GB" sz="20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log_input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0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dirty="0" smtClean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				</a:t>
            </a:r>
            <a:r>
              <a:rPr lang="en-GB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000" dirty="0" err="1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numpy</a:t>
            </a: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</a:t>
            </a:r>
            <a:endParaRPr lang="en-GB" sz="28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   </a:t>
            </a:r>
            <a:r>
              <a:rPr lang="en-GB" sz="20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output_wrapper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create_wrapper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</a:t>
            </a:r>
            <a:r>
              <a:rPr lang="en-GB" sz="20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log_output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0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dirty="0" smtClean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				</a:t>
            </a:r>
            <a:r>
              <a:rPr lang="en-GB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000" dirty="0" err="1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numpy</a:t>
            </a: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</a:t>
            </a:r>
            <a:endParaRPr lang="en-GB" sz="2800" dirty="0">
              <a:effectLst/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5576" y="2347366"/>
            <a:ext cx="7488832" cy="1441673"/>
          </a:xfrm>
          <a:prstGeom prst="roundRect">
            <a:avLst/>
          </a:prstGeom>
          <a:solidFill>
            <a:srgbClr val="FF000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88570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508" y="1259175"/>
            <a:ext cx="8856984" cy="43396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0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class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b="1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PatchNumpy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</a:t>
            </a:r>
            <a:r>
              <a:rPr lang="en-GB" sz="20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PatchSimple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):</a:t>
            </a:r>
            <a:endParaRPr lang="en-GB" sz="28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   </a:t>
            </a:r>
            <a:r>
              <a:rPr lang="en-GB" sz="20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modulename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numpy</a:t>
            </a: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endParaRPr lang="en-GB" sz="28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 </a:t>
            </a:r>
            <a:endParaRPr lang="en-GB" sz="28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   </a:t>
            </a:r>
            <a:r>
              <a:rPr lang="en-GB" sz="20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input_functions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[</a:t>
            </a: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genfromtxt</a:t>
            </a: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loadtxt</a:t>
            </a:r>
            <a:r>
              <a:rPr lang="en-GB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0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</a:t>
            </a:r>
            <a:endParaRPr lang="en-GB" sz="2000" dirty="0" smtClean="0">
              <a:highlight>
                <a:srgbClr val="FFFFFF"/>
              </a:highlight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</a:t>
            </a:r>
            <a:r>
              <a:rPr lang="en-GB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		'load</a:t>
            </a: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fromfile</a:t>
            </a: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]</a:t>
            </a:r>
            <a:endParaRPr lang="en-GB" sz="28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   </a:t>
            </a:r>
            <a:r>
              <a:rPr lang="en-GB" sz="20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output_functions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[</a:t>
            </a: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'save'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savez</a:t>
            </a:r>
            <a:r>
              <a:rPr lang="en-GB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0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</a:t>
            </a:r>
            <a:endParaRPr lang="en-GB" sz="2000" dirty="0" smtClean="0">
              <a:highlight>
                <a:srgbClr val="FFFFFF"/>
              </a:highlight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</a:t>
            </a:r>
            <a:r>
              <a:rPr lang="en-GB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		'</a:t>
            </a:r>
            <a:r>
              <a:rPr lang="en-GB" sz="2000" dirty="0" err="1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savez_compressed</a:t>
            </a: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savetxt</a:t>
            </a: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]</a:t>
            </a:r>
            <a:endParaRPr lang="en-GB" sz="28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 </a:t>
            </a:r>
            <a:endParaRPr lang="en-GB" sz="28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   </a:t>
            </a:r>
            <a:r>
              <a:rPr lang="en-GB" sz="20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input_wrapper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create_wrapper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</a:t>
            </a:r>
            <a:r>
              <a:rPr lang="en-GB" sz="20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log_input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0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dirty="0" smtClean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				</a:t>
            </a:r>
            <a:r>
              <a:rPr lang="en-GB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000" dirty="0" err="1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numpy</a:t>
            </a: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</a:t>
            </a:r>
            <a:endParaRPr lang="en-GB" sz="28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   </a:t>
            </a:r>
            <a:r>
              <a:rPr lang="en-GB" sz="20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output_wrapper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create_wrapper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</a:t>
            </a:r>
            <a:r>
              <a:rPr lang="en-GB" sz="20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log_output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0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</a:t>
            </a:r>
            <a:r>
              <a:rPr lang="en-GB" sz="20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000" dirty="0" smtClean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					</a:t>
            </a:r>
            <a:r>
              <a:rPr lang="en-GB" sz="2000" dirty="0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000" dirty="0" err="1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numpy</a:t>
            </a:r>
            <a:r>
              <a:rPr lang="en-GB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0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</a:t>
            </a:r>
            <a:endParaRPr lang="en-GB" sz="2800" dirty="0">
              <a:effectLst/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33872" y="4075559"/>
            <a:ext cx="7488832" cy="1441673"/>
          </a:xfrm>
          <a:prstGeom prst="roundRect">
            <a:avLst/>
          </a:prstGeom>
          <a:solidFill>
            <a:srgbClr val="FF000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15949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96944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/>
              <a:t>What next?</a:t>
            </a:r>
          </a:p>
          <a:p>
            <a:pPr algn="ctr"/>
            <a:endParaRPr lang="en-GB" sz="2800" b="1" dirty="0" smtClean="0"/>
          </a:p>
          <a:p>
            <a:pPr>
              <a:lnSpc>
                <a:spcPct val="150000"/>
              </a:lnSpc>
            </a:pPr>
            <a:r>
              <a:rPr lang="en-GB" sz="3600" dirty="0" smtClean="0"/>
              <a:t>Wrap IO from more packages</a:t>
            </a:r>
          </a:p>
          <a:p>
            <a:pPr>
              <a:lnSpc>
                <a:spcPct val="150000"/>
              </a:lnSpc>
            </a:pPr>
            <a:r>
              <a:rPr lang="en-GB" sz="3600" dirty="0" smtClean="0"/>
              <a:t>Track ‘custom’ packages</a:t>
            </a:r>
          </a:p>
          <a:p>
            <a:pPr>
              <a:lnSpc>
                <a:spcPct val="150000"/>
              </a:lnSpc>
            </a:pPr>
            <a:r>
              <a:rPr lang="en-GB" sz="3600" dirty="0" smtClean="0"/>
              <a:t>Store metadata in output files</a:t>
            </a:r>
          </a:p>
          <a:p>
            <a:pPr>
              <a:lnSpc>
                <a:spcPct val="150000"/>
              </a:lnSpc>
            </a:pPr>
            <a:r>
              <a:rPr lang="en-GB" sz="3600" dirty="0" smtClean="0"/>
              <a:t>Store file hashes</a:t>
            </a:r>
          </a:p>
          <a:p>
            <a:pPr>
              <a:lnSpc>
                <a:spcPct val="150000"/>
              </a:lnSpc>
            </a:pPr>
            <a:r>
              <a:rPr lang="en-GB" sz="3600" dirty="0" smtClean="0"/>
              <a:t>Annotate, export &amp; share runs</a:t>
            </a:r>
          </a:p>
          <a:p>
            <a:pPr>
              <a:lnSpc>
                <a:spcPct val="150000"/>
              </a:lnSpc>
            </a:pPr>
            <a:r>
              <a:rPr lang="en-GB" sz="3600" dirty="0" smtClean="0"/>
              <a:t>Automated testing &amp; better docs</a:t>
            </a:r>
          </a:p>
          <a:p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22023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Code\test-recipy\newpl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4" y="121323"/>
            <a:ext cx="8820472" cy="66153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5632" y="764704"/>
            <a:ext cx="7310784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600" b="1" dirty="0" smtClean="0">
                <a:solidFill>
                  <a:srgbClr val="C00000"/>
                </a:solidFill>
              </a:rPr>
              <a:t>Provenance</a:t>
            </a:r>
          </a:p>
          <a:p>
            <a:endParaRPr lang="en-GB" sz="7600" b="1" dirty="0">
              <a:solidFill>
                <a:srgbClr val="C00000"/>
              </a:solidFill>
            </a:endParaRPr>
          </a:p>
          <a:p>
            <a:pPr algn="ctr"/>
            <a:r>
              <a:rPr lang="en-GB" sz="7600" b="1" dirty="0" smtClean="0">
                <a:solidFill>
                  <a:srgbClr val="C00000"/>
                </a:solidFill>
              </a:rPr>
              <a:t>‘Lab notebook’</a:t>
            </a:r>
            <a:endParaRPr lang="en-GB" sz="7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295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9694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/>
              <a:t>It must:</a:t>
            </a:r>
          </a:p>
          <a:p>
            <a:pPr algn="ctr"/>
            <a:endParaRPr lang="en-GB" sz="5400" b="1" dirty="0"/>
          </a:p>
          <a:p>
            <a:r>
              <a:rPr lang="en-GB" sz="5400" dirty="0" smtClean="0"/>
              <a:t>Be easy – no effort!</a:t>
            </a:r>
          </a:p>
          <a:p>
            <a:endParaRPr lang="en-GB" sz="5400" dirty="0"/>
          </a:p>
          <a:p>
            <a:r>
              <a:rPr lang="en-GB" sz="5400" dirty="0" smtClean="0"/>
              <a:t>Work with libraries without </a:t>
            </a:r>
            <a:r>
              <a:rPr lang="en-GB" sz="5400" dirty="0" smtClean="0"/>
              <a:t>modification</a:t>
            </a:r>
          </a:p>
          <a:p>
            <a:endParaRPr lang="en-GB" sz="2400" dirty="0" smtClean="0"/>
          </a:p>
          <a:p>
            <a:pPr algn="ctr"/>
            <a:r>
              <a:rPr lang="en-GB" sz="5400" b="1" dirty="0" err="1" smtClean="0">
                <a:solidFill>
                  <a:srgbClr val="C00000"/>
                </a:solidFill>
              </a:rPr>
              <a:t>recipy</a:t>
            </a:r>
            <a:endParaRPr lang="en-GB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6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254" y="5085184"/>
            <a:ext cx="1900265" cy="1628800"/>
          </a:xfrm>
          <a:prstGeom prst="rect">
            <a:avLst/>
          </a:prstGeom>
        </p:spPr>
      </p:pic>
      <p:pic>
        <p:nvPicPr>
          <p:cNvPr id="1026" name="Picture 2" descr="http://www.software.ac.uk/sites/default/files/images/content/cw15-1stHack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820" y="188640"/>
            <a:ext cx="6048672" cy="4430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0511" y="4619292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Raquel Alegre, Robin Wilson</a:t>
            </a:r>
            <a:r>
              <a:rPr lang="en-GB" sz="2400" b="1" dirty="0"/>
              <a:t>, </a:t>
            </a:r>
            <a:r>
              <a:rPr lang="en-GB" sz="2400" b="1" dirty="0" err="1"/>
              <a:t>Janneke</a:t>
            </a:r>
            <a:r>
              <a:rPr lang="en-GB" sz="2400" b="1" dirty="0"/>
              <a:t> van der </a:t>
            </a:r>
            <a:r>
              <a:rPr lang="en-GB" sz="2400" b="1" dirty="0" err="1"/>
              <a:t>Zwaan</a:t>
            </a:r>
            <a:endParaRPr lang="en-GB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75856" y="5394461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</a:rPr>
              <a:t>#</a:t>
            </a:r>
            <a:r>
              <a:rPr lang="en-GB" sz="4000" b="1" dirty="0" smtClean="0">
                <a:solidFill>
                  <a:srgbClr val="C00000"/>
                </a:solidFill>
              </a:rPr>
              <a:t>CollabW2015</a:t>
            </a:r>
            <a:endParaRPr lang="en-GB" sz="40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9872" y="6101599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dirty="0" smtClean="0"/>
              <a:t>www.software.ac.uk/cw15</a:t>
            </a:r>
            <a:endParaRPr lang="en-GB" sz="1800" dirty="0"/>
          </a:p>
        </p:txBody>
      </p:sp>
      <p:pic>
        <p:nvPicPr>
          <p:cNvPr id="2050" name="Picture 2" descr="http://www.software.ac.uk/sites/default/files/images/content/SSI_Big300dp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0" y="5669906"/>
            <a:ext cx="3312368" cy="8554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1700808"/>
            <a:ext cx="8208912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WINNERS!</a:t>
            </a:r>
            <a:endParaRPr lang="en-GB" sz="9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/>
        </p:nvSpPr>
        <p:spPr>
          <a:xfrm>
            <a:off x="538350" y="2334980"/>
            <a:ext cx="8067300" cy="181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6200" dirty="0">
                <a:latin typeface="Consolas"/>
                <a:ea typeface="Consolas"/>
                <a:cs typeface="Consolas"/>
                <a:sym typeface="Consolas"/>
              </a:rPr>
              <a:t>import </a:t>
            </a:r>
            <a:r>
              <a:rPr lang="en-GB" sz="6200" dirty="0" err="1">
                <a:latin typeface="Consolas"/>
                <a:ea typeface="Consolas"/>
                <a:cs typeface="Consolas"/>
                <a:sym typeface="Consolas"/>
              </a:rPr>
              <a:t>recipy</a:t>
            </a:r>
            <a:endParaRPr lang="en-GB" sz="6200" dirty="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99592" y="1046810"/>
            <a:ext cx="7344816" cy="43396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400" b="1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import</a:t>
            </a:r>
            <a:r>
              <a:rPr lang="en-GB" sz="2400" dirty="0" smtClean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4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pandas </a:t>
            </a:r>
            <a:r>
              <a:rPr lang="en-GB" sz="2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as</a:t>
            </a:r>
            <a:r>
              <a:rPr lang="en-GB" sz="24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4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pd</a:t>
            </a:r>
            <a:endParaRPr lang="en-GB" sz="32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sz="2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from</a:t>
            </a:r>
            <a:r>
              <a:rPr lang="en-GB" sz="24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4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matplotlib</a:t>
            </a:r>
            <a:r>
              <a:rPr lang="en-GB" sz="2400" b="1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.</a:t>
            </a:r>
            <a:r>
              <a:rPr lang="en-GB" sz="24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pyplot</a:t>
            </a:r>
            <a:r>
              <a:rPr lang="en-GB" sz="24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import</a:t>
            </a:r>
            <a:r>
              <a:rPr lang="en-GB" sz="24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4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savefig</a:t>
            </a:r>
            <a:endParaRPr lang="en-GB" sz="32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 </a:t>
            </a:r>
            <a:endParaRPr lang="en-GB" sz="32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data </a:t>
            </a:r>
            <a:r>
              <a:rPr lang="en-GB" sz="2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</a:t>
            </a:r>
            <a:r>
              <a:rPr lang="en-GB" sz="24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4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pd</a:t>
            </a:r>
            <a:r>
              <a:rPr lang="en-GB" sz="2400" b="1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.</a:t>
            </a:r>
            <a:r>
              <a:rPr lang="en-GB" sz="24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read_csv</a:t>
            </a:r>
            <a:r>
              <a:rPr lang="en-GB" sz="2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</a:t>
            </a:r>
            <a:r>
              <a:rPr lang="en-GB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'data.csv'</a:t>
            </a:r>
            <a:r>
              <a:rPr lang="en-GB" sz="2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</a:t>
            </a:r>
            <a:endParaRPr lang="en-GB" sz="32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 </a:t>
            </a:r>
            <a:endParaRPr lang="en-GB" sz="32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sz="24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data</a:t>
            </a:r>
            <a:r>
              <a:rPr lang="en-GB" sz="2400" b="1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.</a:t>
            </a:r>
            <a:r>
              <a:rPr lang="en-GB" sz="24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plot</a:t>
            </a:r>
            <a:r>
              <a:rPr lang="en-GB" sz="2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</a:t>
            </a:r>
            <a:r>
              <a:rPr lang="en-GB" sz="24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x</a:t>
            </a:r>
            <a:r>
              <a:rPr lang="en-GB" sz="2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</a:t>
            </a:r>
            <a:r>
              <a:rPr lang="en-GB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'year'</a:t>
            </a:r>
            <a:r>
              <a:rPr lang="en-GB" sz="2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</a:t>
            </a:r>
            <a:r>
              <a:rPr lang="en-GB" sz="24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y</a:t>
            </a:r>
            <a:r>
              <a:rPr lang="en-GB" sz="2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</a:t>
            </a:r>
            <a:r>
              <a:rPr lang="en-GB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'temperature'</a:t>
            </a:r>
            <a:r>
              <a:rPr lang="en-GB" sz="2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</a:t>
            </a:r>
            <a:endParaRPr lang="en-GB" sz="32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sz="24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savefig</a:t>
            </a:r>
            <a:r>
              <a:rPr lang="en-GB" sz="2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</a:t>
            </a:r>
            <a:r>
              <a:rPr lang="en-GB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'graph.png'</a:t>
            </a:r>
            <a:r>
              <a:rPr lang="en-GB" sz="2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</a:t>
            </a:r>
            <a:endParaRPr lang="en-GB" sz="32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 </a:t>
            </a:r>
            <a:endParaRPr lang="en-GB" sz="32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sz="24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data</a:t>
            </a:r>
            <a:r>
              <a:rPr lang="en-GB" sz="2400" b="1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.</a:t>
            </a:r>
            <a:r>
              <a:rPr lang="en-GB" sz="24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temperature</a:t>
            </a:r>
            <a:r>
              <a:rPr lang="en-GB" sz="24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</a:t>
            </a:r>
            <a:r>
              <a:rPr lang="en-GB" sz="24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4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data</a:t>
            </a:r>
            <a:r>
              <a:rPr lang="en-GB" sz="2400" b="1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.</a:t>
            </a:r>
            <a:r>
              <a:rPr lang="en-GB" sz="24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temperature</a:t>
            </a:r>
            <a:r>
              <a:rPr lang="en-GB" sz="24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*</a:t>
            </a:r>
            <a:r>
              <a:rPr lang="en-GB" sz="24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100</a:t>
            </a:r>
            <a:endParaRPr lang="en-GB" sz="32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sz="24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data</a:t>
            </a:r>
            <a:r>
              <a:rPr lang="en-GB" sz="2400" b="1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.</a:t>
            </a:r>
            <a:r>
              <a:rPr lang="en-GB" sz="24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to_csv</a:t>
            </a:r>
            <a:r>
              <a:rPr lang="en-GB" sz="2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</a:t>
            </a:r>
            <a:r>
              <a:rPr lang="en-GB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'output.csv</a:t>
            </a:r>
            <a:r>
              <a:rPr lang="en-GB" sz="2400" dirty="0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4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</a:t>
            </a:r>
            <a:endParaRPr lang="en-GB" sz="32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84330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99592" y="1046810"/>
            <a:ext cx="7344816" cy="47643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import</a:t>
            </a:r>
            <a:r>
              <a:rPr lang="en-GB" sz="24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4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recipy</a:t>
            </a:r>
            <a:endParaRPr lang="en-GB" sz="32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sz="2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import</a:t>
            </a:r>
            <a:r>
              <a:rPr lang="en-GB" sz="24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pandas </a:t>
            </a:r>
            <a:r>
              <a:rPr lang="en-GB" sz="2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as</a:t>
            </a:r>
            <a:r>
              <a:rPr lang="en-GB" sz="24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4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pd</a:t>
            </a:r>
            <a:endParaRPr lang="en-GB" sz="32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sz="2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from</a:t>
            </a:r>
            <a:r>
              <a:rPr lang="en-GB" sz="24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4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matplotlib</a:t>
            </a:r>
            <a:r>
              <a:rPr lang="en-GB" sz="2400" b="1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.</a:t>
            </a:r>
            <a:r>
              <a:rPr lang="en-GB" sz="24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pyplot</a:t>
            </a:r>
            <a:r>
              <a:rPr lang="en-GB" sz="24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400" b="1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import</a:t>
            </a:r>
            <a:r>
              <a:rPr lang="en-GB" sz="24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4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savefig</a:t>
            </a:r>
            <a:endParaRPr lang="en-GB" sz="32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 </a:t>
            </a:r>
            <a:endParaRPr lang="en-GB" sz="32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data </a:t>
            </a:r>
            <a:r>
              <a:rPr lang="en-GB" sz="2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</a:t>
            </a:r>
            <a:r>
              <a:rPr lang="en-GB" sz="24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4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pd</a:t>
            </a:r>
            <a:r>
              <a:rPr lang="en-GB" sz="2400" b="1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.</a:t>
            </a:r>
            <a:r>
              <a:rPr lang="en-GB" sz="24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read_csv</a:t>
            </a:r>
            <a:r>
              <a:rPr lang="en-GB" sz="2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</a:t>
            </a:r>
            <a:r>
              <a:rPr lang="en-GB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'data.csv'</a:t>
            </a:r>
            <a:r>
              <a:rPr lang="en-GB" sz="2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</a:t>
            </a:r>
            <a:endParaRPr lang="en-GB" sz="32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 </a:t>
            </a:r>
            <a:endParaRPr lang="en-GB" sz="32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sz="24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data</a:t>
            </a:r>
            <a:r>
              <a:rPr lang="en-GB" sz="2400" b="1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.</a:t>
            </a:r>
            <a:r>
              <a:rPr lang="en-GB" sz="24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plot</a:t>
            </a:r>
            <a:r>
              <a:rPr lang="en-GB" sz="2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</a:t>
            </a:r>
            <a:r>
              <a:rPr lang="en-GB" sz="24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x</a:t>
            </a:r>
            <a:r>
              <a:rPr lang="en-GB" sz="2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</a:t>
            </a:r>
            <a:r>
              <a:rPr lang="en-GB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'year'</a:t>
            </a:r>
            <a:r>
              <a:rPr lang="en-GB" sz="2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</a:t>
            </a:r>
            <a:r>
              <a:rPr lang="en-GB" sz="24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y</a:t>
            </a:r>
            <a:r>
              <a:rPr lang="en-GB" sz="2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</a:t>
            </a:r>
            <a:r>
              <a:rPr lang="en-GB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'temperature'</a:t>
            </a:r>
            <a:r>
              <a:rPr lang="en-GB" sz="2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</a:t>
            </a:r>
            <a:endParaRPr lang="en-GB" sz="32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sz="24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savefig</a:t>
            </a:r>
            <a:r>
              <a:rPr lang="en-GB" sz="2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</a:t>
            </a:r>
            <a:r>
              <a:rPr lang="en-GB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'graph.png'</a:t>
            </a:r>
            <a:r>
              <a:rPr lang="en-GB" sz="2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</a:t>
            </a:r>
            <a:endParaRPr lang="en-GB" sz="32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sz="24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 </a:t>
            </a:r>
            <a:endParaRPr lang="en-GB" sz="32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sz="24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data</a:t>
            </a:r>
            <a:r>
              <a:rPr lang="en-GB" sz="2400" b="1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.</a:t>
            </a:r>
            <a:r>
              <a:rPr lang="en-GB" sz="24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temperature</a:t>
            </a:r>
            <a:r>
              <a:rPr lang="en-GB" sz="24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=</a:t>
            </a:r>
            <a:r>
              <a:rPr lang="en-GB" sz="24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4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data</a:t>
            </a:r>
            <a:r>
              <a:rPr lang="en-GB" sz="2400" b="1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.</a:t>
            </a:r>
            <a:r>
              <a:rPr lang="en-GB" sz="24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temperature</a:t>
            </a:r>
            <a:r>
              <a:rPr lang="en-GB" sz="24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*</a:t>
            </a:r>
            <a:r>
              <a:rPr lang="en-GB" sz="2400" dirty="0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100</a:t>
            </a:r>
            <a:endParaRPr lang="en-GB" sz="32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>
              <a:lnSpc>
                <a:spcPct val="115000"/>
              </a:lnSpc>
            </a:pPr>
            <a:r>
              <a:rPr lang="en-GB" sz="24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data</a:t>
            </a:r>
            <a:r>
              <a:rPr lang="en-GB" sz="2400" b="1" dirty="0" err="1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.</a:t>
            </a:r>
            <a:r>
              <a:rPr lang="en-GB" sz="2400" dirty="0" err="1"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to_csv</a:t>
            </a:r>
            <a:r>
              <a:rPr lang="en-GB" sz="2400" b="1" dirty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(</a:t>
            </a:r>
            <a:r>
              <a:rPr lang="en-GB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'output.csv</a:t>
            </a:r>
            <a:r>
              <a:rPr lang="en-GB" sz="2400" dirty="0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'</a:t>
            </a:r>
            <a:r>
              <a:rPr lang="en-GB" sz="2400" b="1" dirty="0" smtClean="0">
                <a:solidFill>
                  <a:srgbClr val="00008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</a:t>
            </a:r>
            <a:endParaRPr lang="en-GB" sz="3200" dirty="0"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5208" y="1118174"/>
            <a:ext cx="2434555" cy="387817"/>
          </a:xfrm>
          <a:prstGeom prst="roundRect">
            <a:avLst/>
          </a:prstGeom>
          <a:solidFill>
            <a:srgbClr val="FF000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54076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700808"/>
            <a:ext cx="8208912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DEMO</a:t>
            </a:r>
            <a:endParaRPr lang="en-GB" sz="9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514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7431</TotalTime>
  <Words>219</Words>
  <Application>Microsoft Macintosh PowerPoint</Application>
  <PresentationFormat>On-screen Show (4:3)</PresentationFormat>
  <Paragraphs>160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Consolas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Wilson</dc:creator>
  <cp:lastModifiedBy>Microsoft Office User</cp:lastModifiedBy>
  <cp:revision>44</cp:revision>
  <dcterms:modified xsi:type="dcterms:W3CDTF">2016-03-22T08:57:38Z</dcterms:modified>
</cp:coreProperties>
</file>