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8"/>
  </p:notesMasterIdLst>
  <p:sldIdLst>
    <p:sldId id="450" r:id="rId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48" charset="0"/>
        <a:ea typeface="ヒラギノ角ゴ Pro W3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1E1FF"/>
    <a:srgbClr val="D0EAEC"/>
    <a:srgbClr val="FF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86542" autoAdjust="0"/>
  </p:normalViewPr>
  <p:slideViewPr>
    <p:cSldViewPr showGuides="1">
      <p:cViewPr>
        <p:scale>
          <a:sx n="100" d="100"/>
          <a:sy n="100" d="100"/>
        </p:scale>
        <p:origin x="-528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751F292C-A111-4172-BFFD-290E57ADD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39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76263-6F9C-4950-B591-0BDD0CF3E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36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255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12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075DC-B503-450B-B2B7-F3B687908B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2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506A7-9C35-4A23-9415-E7E8434C0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8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1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247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111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5524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6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27E183-EEC6-486E-B192-CAF96E738B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5" r:id="rId1"/>
    <p:sldLayoutId id="2147484876" r:id="rId2"/>
    <p:sldLayoutId id="2147484877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FB0789AC-24FD-4146-8108-3B8B22349C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8" r:id="rId1"/>
    <p:sldLayoutId id="2147484879" r:id="rId2"/>
    <p:sldLayoutId id="2147484880" r:id="rId3"/>
    <p:sldLayoutId id="2147484881" r:id="rId4"/>
    <p:sldLayoutId id="2147484882" r:id="rId5"/>
    <p:sldLayoutId id="2147484883" r:id="rId6"/>
    <p:sldLayoutId id="2147484884" r:id="rId7"/>
    <p:sldLayoutId id="2147484885" r:id="rId8"/>
    <p:sldLayoutId id="2147484886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therine.jones@stfc.ac.uk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purl.org/net/epubs/work/24058274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rrr.cs.st-andrews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>
              <a:defRPr/>
            </a:pPr>
            <a:r>
              <a:rPr lang="en-GB" sz="3600" kern="1200" dirty="0" smtClean="0"/>
              <a:t>Persistent Identification of Software: a building block to citation &amp; curation</a:t>
            </a:r>
            <a:endParaRPr lang="en-GB" sz="36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69" y="3696887"/>
            <a:ext cx="2592288" cy="188079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213049"/>
            <a:ext cx="491981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</a:rPr>
              <a:t>WHY</a:t>
            </a:r>
            <a:endParaRPr lang="en-GB" alt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altLang="en-US" sz="2000" dirty="0" smtClean="0">
                <a:latin typeface="Arial" charset="0"/>
                <a:cs typeface="Arial" charset="0"/>
              </a:rPr>
              <a:t>Software </a:t>
            </a:r>
            <a:r>
              <a:rPr lang="en-GB" altLang="en-US" sz="2000" dirty="0">
                <a:latin typeface="Arial" charset="0"/>
                <a:cs typeface="Arial" charset="0"/>
              </a:rPr>
              <a:t>underpins research in many disciplines</a:t>
            </a:r>
          </a:p>
          <a:p>
            <a:pPr>
              <a:defRPr/>
            </a:pPr>
            <a:r>
              <a:rPr lang="en-GB" altLang="en-US" sz="2000" dirty="0" smtClean="0">
                <a:latin typeface="Arial" charset="0"/>
                <a:cs typeface="Arial" charset="0"/>
              </a:rPr>
              <a:t>Writing </a:t>
            </a:r>
            <a:r>
              <a:rPr lang="en-GB" altLang="en-US" sz="2000" dirty="0">
                <a:latin typeface="Arial" charset="0"/>
                <a:cs typeface="Arial" charset="0"/>
              </a:rPr>
              <a:t>software is an intellectual endeavour in its own </a:t>
            </a:r>
            <a:r>
              <a:rPr lang="en-GB" altLang="en-US" sz="2000" dirty="0" smtClean="0">
                <a:latin typeface="Arial" charset="0"/>
                <a:cs typeface="Arial" charset="0"/>
              </a:rPr>
              <a:t>right: </a:t>
            </a:r>
            <a:r>
              <a:rPr lang="en-GB" altLang="en-US" sz="2000" b="1" dirty="0" smtClean="0">
                <a:latin typeface="Arial" charset="0"/>
                <a:cs typeface="Arial" charset="0"/>
              </a:rPr>
              <a:t>need to cite it</a:t>
            </a:r>
            <a:endParaRPr lang="en-GB" altLang="en-US" sz="2000" b="1" dirty="0"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236" y="5606605"/>
            <a:ext cx="8446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hlinkClick r:id="rId3"/>
              </a:rPr>
              <a:t>Catherine.jones@stfc.ac.uk</a:t>
            </a:r>
            <a:r>
              <a:rPr lang="en-GB" sz="1800" dirty="0" smtClean="0"/>
              <a:t> </a:t>
            </a:r>
            <a:endParaRPr lang="en-GB" sz="1800" dirty="0" smtClean="0"/>
          </a:p>
          <a:p>
            <a:r>
              <a:rPr lang="en-GB" altLang="en-US" sz="1800" dirty="0" smtClean="0">
                <a:latin typeface="Arial" charset="0"/>
                <a:cs typeface="Arial" charset="0"/>
              </a:rPr>
              <a:t>B</a:t>
            </a:r>
            <a:r>
              <a:rPr lang="en-GB" altLang="en-US" sz="1800" dirty="0">
                <a:latin typeface="Arial" charset="0"/>
                <a:cs typeface="Arial" charset="0"/>
              </a:rPr>
              <a:t>. Matthews, I. Gent, </a:t>
            </a:r>
            <a:r>
              <a:rPr lang="en-GB" altLang="en-US" sz="1800" dirty="0" smtClean="0">
                <a:latin typeface="Arial" charset="0"/>
                <a:cs typeface="Arial" charset="0"/>
              </a:rPr>
              <a:t>J</a:t>
            </a:r>
            <a:r>
              <a:rPr lang="en-GB" altLang="en-US" sz="1800" dirty="0">
                <a:latin typeface="Arial" charset="0"/>
                <a:cs typeface="Arial" charset="0"/>
              </a:rPr>
              <a:t>. </a:t>
            </a:r>
            <a:r>
              <a:rPr lang="en-GB" altLang="en-US" sz="1800" dirty="0" err="1" smtClean="0">
                <a:latin typeface="Arial" charset="0"/>
                <a:cs typeface="Arial" charset="0"/>
              </a:rPr>
              <a:t>Tedds</a:t>
            </a:r>
            <a:r>
              <a:rPr lang="en-GB" altLang="en-US" sz="1800" dirty="0" smtClean="0">
                <a:latin typeface="Arial" charset="0"/>
                <a:cs typeface="Arial" charset="0"/>
              </a:rPr>
              <a:t> &amp;</a:t>
            </a:r>
            <a:r>
              <a:rPr lang="en-GB" sz="1800" dirty="0" smtClean="0"/>
              <a:t> S </a:t>
            </a:r>
            <a:r>
              <a:rPr lang="en-GB" sz="1800" dirty="0" err="1" smtClean="0"/>
              <a:t>Lamerton</a:t>
            </a:r>
            <a:endParaRPr lang="en-GB" sz="1800" dirty="0" smtClean="0"/>
          </a:p>
          <a:p>
            <a:r>
              <a:rPr lang="en-GB" sz="1800" dirty="0" smtClean="0"/>
              <a:t>Project </a:t>
            </a:r>
            <a:r>
              <a:rPr lang="en-GB" sz="1800" dirty="0"/>
              <a:t>URL </a:t>
            </a:r>
            <a:r>
              <a:rPr lang="en-GB" sz="1800" dirty="0">
                <a:hlinkClick r:id="rId4"/>
              </a:rPr>
              <a:t>http://rrr.cs.st-andrews.ac.uk</a:t>
            </a:r>
            <a:r>
              <a:rPr lang="en-GB" sz="1800" dirty="0" smtClean="0">
                <a:hlinkClick r:id="rId4"/>
              </a:rPr>
              <a:t>/</a:t>
            </a:r>
            <a:endParaRPr lang="en-GB" sz="18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682" y="1340768"/>
            <a:ext cx="3498586" cy="1840593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55976" y="39330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altLang="en-US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>
              <a:buFont typeface="Symbol" pitchFamily="18" charset="2"/>
              <a:buChar char=""/>
            </a:pPr>
            <a:endParaRPr lang="en-GB" alt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48133" y="1412776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WHAT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236" y="2950528"/>
            <a:ext cx="4034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HOW/OUTCOME</a:t>
            </a:r>
          </a:p>
          <a:p>
            <a:r>
              <a:rPr lang="en-GB" sz="1600" dirty="0" smtClean="0">
                <a:hlinkClick r:id="rId6" tooltip="Persistent URL"/>
              </a:rPr>
              <a:t>http</a:t>
            </a:r>
            <a:r>
              <a:rPr lang="en-GB" sz="1600" dirty="0">
                <a:hlinkClick r:id="rId6" tooltip="Persistent URL"/>
              </a:rPr>
              <a:t>://purl.org/net/epubs/work/24058274</a:t>
            </a:r>
            <a:r>
              <a:rPr lang="en-GB" sz="1600" dirty="0"/>
              <a:t>  </a:t>
            </a:r>
          </a:p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1960" y="3235221"/>
            <a:ext cx="2519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OTHERWISE….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5" t="4839" r="8175" b="20713"/>
          <a:stretch/>
        </p:blipFill>
        <p:spPr bwMode="auto">
          <a:xfrm>
            <a:off x="4296348" y="3659974"/>
            <a:ext cx="2767025" cy="1447800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474960" y="5180409"/>
            <a:ext cx="24728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 smtClean="0"/>
              <a:t>1983 BBC </a:t>
            </a:r>
            <a:r>
              <a:rPr lang="en-GB" altLang="en-US" sz="1600" dirty="0"/>
              <a:t>Micro &amp; Basic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121272" y="3512249"/>
            <a:ext cx="1979711" cy="19389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rgbClr val="3C8C93"/>
                </a:solidFill>
                <a:latin typeface="Arial" charset="0"/>
                <a:ea typeface="ヒラギノ角ゴ Pro W3" pitchFamily="48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48" charset="-128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Lucida Grande" pitchFamily="48" charset="0"/>
              </a:rPr>
              <a:t>Only </a:t>
            </a:r>
            <a:r>
              <a:rPr lang="en-GB" altLang="en-US" sz="2000" dirty="0" smtClean="0">
                <a:latin typeface="Lucida Grande" pitchFamily="48" charset="0"/>
              </a:rPr>
              <a:t>a printout </a:t>
            </a:r>
            <a:r>
              <a:rPr lang="en-GB" altLang="en-US" sz="2000" dirty="0">
                <a:latin typeface="Lucida Grande" pitchFamily="48" charset="0"/>
              </a:rPr>
              <a:t>of photographs of the screen </a:t>
            </a:r>
            <a:r>
              <a:rPr lang="en-GB" altLang="en-US" sz="2000" dirty="0" smtClean="0">
                <a:latin typeface="Lucida Grande" pitchFamily="48" charset="0"/>
              </a:rPr>
              <a:t>remain, not </a:t>
            </a:r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Lucida Grande" pitchFamily="48" charset="0"/>
              </a:rPr>
              <a:t>reusable</a:t>
            </a:r>
            <a:r>
              <a:rPr lang="en-GB" altLang="en-US" sz="2000" dirty="0" smtClean="0">
                <a:latin typeface="Lucida Grande" pitchFamily="48" charset="0"/>
              </a:rPr>
              <a:t> or </a:t>
            </a:r>
            <a:r>
              <a:rPr lang="en-GB" altLang="en-US" sz="2000" b="1" dirty="0" smtClean="0">
                <a:solidFill>
                  <a:schemeClr val="accent1">
                    <a:lumMod val="50000"/>
                  </a:schemeClr>
                </a:solidFill>
                <a:latin typeface="Lucida Grande" pitchFamily="48" charset="0"/>
              </a:rPr>
              <a:t>citable</a:t>
            </a:r>
            <a:r>
              <a:rPr lang="en-GB" altLang="en-US" sz="2000" dirty="0" smtClean="0">
                <a:latin typeface="Lucida Grande" pitchFamily="48" charset="0"/>
              </a:rPr>
              <a:t>…</a:t>
            </a:r>
            <a:endParaRPr lang="en-GB" altLang="en-US" sz="2000" dirty="0">
              <a:latin typeface="Lucida Grande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DE8D93AB95AE42BDA933E15459E689" ma:contentTypeVersion="0" ma:contentTypeDescription="Create a new document." ma:contentTypeScope="" ma:versionID="c50b000d44b85ff6ec44a33c2ccd26a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EDD1CD-9190-4F8F-B585-354F10A56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49AC8E-C712-4CB4-BAD7-15188B1B2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7E48F0D-BF64-462E-8350-40C896A295A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3D87AC6-70EC-4506-B260-083184862EB4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1237</TotalTime>
  <Words>82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STFC_PowerPoint_template</vt:lpstr>
      <vt:lpstr>1_Blank Presentation</vt:lpstr>
      <vt:lpstr>Persistent Identification of Software: a building block to citation &amp; curation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Corporate PowerPoint Template</dc:title>
  <dc:creator>kw77</dc:creator>
  <cp:lastModifiedBy>cmg45</cp:lastModifiedBy>
  <cp:revision>101</cp:revision>
  <dcterms:created xsi:type="dcterms:W3CDTF">2012-07-12T11:46:55Z</dcterms:created>
  <dcterms:modified xsi:type="dcterms:W3CDTF">2016-03-15T12:15:33Z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PublishingStartDate">
    <vt:lpwstr/>
  </property>
  <property fmtid="{D5CDD505-2E9C-101B-9397-08002B2CF9AE}" pid="9" name="PublishingExpirationDate">
    <vt:lpwstr/>
  </property>
  <property fmtid="{D5CDD505-2E9C-101B-9397-08002B2CF9AE}" pid="10" name="ContentTypeId">
    <vt:lpwstr>0x010100F731947B08D5984288BC8B16A979FF50</vt:lpwstr>
  </property>
</Properties>
</file>